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
  </p:notesMasterIdLst>
  <p:handoutMasterIdLst>
    <p:handoutMasterId r:id="rId12"/>
  </p:handoutMasterIdLst>
  <p:sldIdLst>
    <p:sldId id="276" r:id="rId5"/>
    <p:sldId id="363" r:id="rId6"/>
    <p:sldId id="365" r:id="rId7"/>
    <p:sldId id="364" r:id="rId8"/>
    <p:sldId id="366" r:id="rId9"/>
    <p:sldId id="367"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7F6F3"/>
    <a:srgbClr val="E1EBFE"/>
    <a:srgbClr val="F5F7FB"/>
    <a:srgbClr val="FFFDF7"/>
    <a:srgbClr val="FFFEF8"/>
    <a:srgbClr val="F8F6F5"/>
    <a:srgbClr val="151635"/>
    <a:srgbClr val="03213B"/>
    <a:srgbClr val="02172A"/>
    <a:srgbClr val="0220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95634"/>
  </p:normalViewPr>
  <p:slideViewPr>
    <p:cSldViewPr snapToGrid="0" showGuides="1">
      <p:cViewPr varScale="1">
        <p:scale>
          <a:sx n="106" d="100"/>
          <a:sy n="106" d="100"/>
        </p:scale>
        <p:origin x="846" y="120"/>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18" Type="http://schemas.microsoft.com/office/2018/10/relationships/authors" Target="author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7/11/2025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3" y="1252332"/>
            <a:ext cx="5339998" cy="5330713"/>
          </a:xfrm>
        </p:spPr>
        <p:txBody>
          <a:bodyPr/>
          <a:lstStyle/>
          <a:p>
            <a:r>
              <a:rPr lang="en-US" sz="1600" b="1" dirty="0">
                <a:latin typeface="Spectral"/>
              </a:rPr>
              <a:t>Load Balancer</a:t>
            </a:r>
            <a:r>
              <a:rPr lang="en-US" sz="1600" dirty="0">
                <a:latin typeface="Spectral"/>
              </a:rPr>
              <a:t> is a system that spreads incoming network traffic across multiple backend servers (often called “worker nodes” or “application servers”).</a:t>
            </a:r>
          </a:p>
          <a:p>
            <a:endParaRPr lang="en-US" sz="1600" dirty="0">
              <a:latin typeface="Spectral"/>
            </a:endParaRPr>
          </a:p>
          <a:p>
            <a:r>
              <a:rPr lang="en-US" sz="1600" dirty="0">
                <a:latin typeface="Spectral"/>
              </a:rPr>
              <a:t>It ensures that no single server becomes a bottleneck due to an overload of requests. By distributing the load, applications can handle higher volumes of traffic and remain robust in the face of server failures.</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83517"/>
            <a:ext cx="10657436" cy="913126"/>
          </a:xfrm>
        </p:spPr>
        <p:txBody>
          <a:bodyPr/>
          <a:lstStyle/>
          <a:p>
            <a:r>
              <a:rPr lang="en-US" dirty="0"/>
              <a:t>What are </a:t>
            </a:r>
            <a:r>
              <a:rPr lang="en-IN" dirty="0"/>
              <a:t>Load Balancers</a:t>
            </a:r>
            <a:r>
              <a:rPr lang="en-US" dirty="0"/>
              <a:t>?</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6DF162E3-F98E-3C49-98CB-FA2675822AF9}"/>
              </a:ext>
            </a:extLst>
          </p:cNvPr>
          <p:cNvPicPr>
            <a:picLocks noChangeAspect="1"/>
          </p:cNvPicPr>
          <p:nvPr/>
        </p:nvPicPr>
        <p:blipFill>
          <a:blip r:embed="rId2"/>
          <a:stretch>
            <a:fillRect/>
          </a:stretch>
        </p:blipFill>
        <p:spPr>
          <a:xfrm>
            <a:off x="6315270" y="699478"/>
            <a:ext cx="5701004" cy="5701004"/>
          </a:xfrm>
          <a:prstGeom prst="rect">
            <a:avLst/>
          </a:prstGeom>
        </p:spPr>
      </p:pic>
      <p:pic>
        <p:nvPicPr>
          <p:cNvPr id="10" name="Picture 9">
            <a:extLst>
              <a:ext uri="{FF2B5EF4-FFF2-40B4-BE49-F238E27FC236}">
                <a16:creationId xmlns:a16="http://schemas.microsoft.com/office/drawing/2014/main" id="{39963E2D-75C0-4122-D308-95324D437A9A}"/>
              </a:ext>
            </a:extLst>
          </p:cNvPr>
          <p:cNvPicPr>
            <a:picLocks noChangeAspect="1"/>
          </p:cNvPicPr>
          <p:nvPr/>
        </p:nvPicPr>
        <p:blipFill>
          <a:blip r:embed="rId3"/>
          <a:stretch>
            <a:fillRect/>
          </a:stretch>
        </p:blipFill>
        <p:spPr>
          <a:xfrm>
            <a:off x="1337342" y="3632404"/>
            <a:ext cx="3738779" cy="3042079"/>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9E62A6-3F86-0324-F172-32D0C1C5D7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CFAFD0E-F6DA-AC06-6333-2EAA42EE9CB4}"/>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1BC2804D-AD3E-F1E7-1C23-6F14458A1338}"/>
              </a:ext>
            </a:extLst>
          </p:cNvPr>
          <p:cNvSpPr>
            <a:spLocks noGrp="1"/>
          </p:cNvSpPr>
          <p:nvPr>
            <p:ph type="body" sz="quarter" idx="28"/>
          </p:nvPr>
        </p:nvSpPr>
        <p:spPr>
          <a:xfrm>
            <a:off x="536733" y="1991429"/>
            <a:ext cx="5478741" cy="4226491"/>
          </a:xfrm>
        </p:spPr>
        <p:txBody>
          <a:bodyPr/>
          <a:lstStyle/>
          <a:p>
            <a:pPr marL="285750" indent="-285750">
              <a:buFont typeface="Wingdings" panose="05000000000000000000" pitchFamily="2" charset="2"/>
              <a:buChar char="§"/>
            </a:pPr>
            <a:r>
              <a:rPr lang="en-US" sz="1600" b="1" dirty="0">
                <a:latin typeface="Spectral"/>
              </a:rPr>
              <a:t>Scalability</a:t>
            </a:r>
            <a:r>
              <a:rPr lang="en-US" sz="1600" dirty="0">
                <a:latin typeface="Spectral"/>
              </a:rPr>
              <a:t>: As traffic grows, you can add more servers behind the load balancer without redesigning your entire architecture.</a:t>
            </a:r>
          </a:p>
          <a:p>
            <a:pPr marL="285750" indent="-285750">
              <a:buFont typeface="Wingdings" panose="05000000000000000000" pitchFamily="2" charset="2"/>
              <a:buChar char="§"/>
            </a:pPr>
            <a:endParaRPr lang="en-US" sz="1600" dirty="0">
              <a:latin typeface="Spectral"/>
            </a:endParaRPr>
          </a:p>
          <a:p>
            <a:pPr marL="285750" indent="-285750">
              <a:buFont typeface="Wingdings" panose="05000000000000000000" pitchFamily="2" charset="2"/>
              <a:buChar char="§"/>
            </a:pPr>
            <a:r>
              <a:rPr lang="en-US" sz="1600" b="1" dirty="0">
                <a:latin typeface="Spectral"/>
              </a:rPr>
              <a:t>High Availability</a:t>
            </a:r>
            <a:r>
              <a:rPr lang="en-US" sz="1600" dirty="0">
                <a:latin typeface="Spectral"/>
              </a:rPr>
              <a:t>: If one server goes offline or crashes, the load balancer automatically reroutes traffic to other healthy servers.</a:t>
            </a:r>
          </a:p>
          <a:p>
            <a:pPr marL="285750" indent="-285750">
              <a:buFont typeface="Wingdings" panose="05000000000000000000" pitchFamily="2" charset="2"/>
              <a:buChar char="§"/>
            </a:pPr>
            <a:endParaRPr lang="en-US" sz="1600" dirty="0">
              <a:latin typeface="Spectral"/>
            </a:endParaRPr>
          </a:p>
          <a:p>
            <a:pPr marL="285750" indent="-285750">
              <a:buFont typeface="Wingdings" panose="05000000000000000000" pitchFamily="2" charset="2"/>
              <a:buChar char="§"/>
            </a:pPr>
            <a:r>
              <a:rPr lang="en-US" sz="1600" b="1" dirty="0">
                <a:latin typeface="Spectral"/>
              </a:rPr>
              <a:t>Performance Optimization</a:t>
            </a:r>
            <a:r>
              <a:rPr lang="en-US" sz="1600" dirty="0">
                <a:latin typeface="Spectral"/>
              </a:rPr>
              <a:t>: Balancing load prevents certain servers from overworking while others remain underutilized.</a:t>
            </a:r>
          </a:p>
          <a:p>
            <a:pPr marL="285750" indent="-285750">
              <a:buFont typeface="Wingdings" panose="05000000000000000000" pitchFamily="2" charset="2"/>
              <a:buChar char="§"/>
            </a:pPr>
            <a:endParaRPr lang="en-US" sz="1600" dirty="0">
              <a:latin typeface="Spectral"/>
            </a:endParaRPr>
          </a:p>
          <a:p>
            <a:pPr marL="285750" indent="-285750">
              <a:buFont typeface="Wingdings" panose="05000000000000000000" pitchFamily="2" charset="2"/>
              <a:buChar char="§"/>
            </a:pPr>
            <a:r>
              <a:rPr lang="en-US" sz="1600" b="1" dirty="0">
                <a:latin typeface="Spectral"/>
              </a:rPr>
              <a:t>Maintainability</a:t>
            </a:r>
            <a:r>
              <a:rPr lang="en-US" sz="1600" dirty="0">
                <a:latin typeface="Spectral"/>
              </a:rPr>
              <a:t>: You can perform maintenance on individual servers without taking your entire application down.</a:t>
            </a:r>
          </a:p>
        </p:txBody>
      </p:sp>
      <p:sp>
        <p:nvSpPr>
          <p:cNvPr id="5" name="Title 4">
            <a:extLst>
              <a:ext uri="{FF2B5EF4-FFF2-40B4-BE49-F238E27FC236}">
                <a16:creationId xmlns:a16="http://schemas.microsoft.com/office/drawing/2014/main" id="{89F213E7-4941-8000-CDCB-780BEFF0F93E}"/>
              </a:ext>
            </a:extLst>
          </p:cNvPr>
          <p:cNvSpPr>
            <a:spLocks noGrp="1"/>
          </p:cNvSpPr>
          <p:nvPr>
            <p:ph type="title"/>
          </p:nvPr>
        </p:nvSpPr>
        <p:spPr>
          <a:xfrm>
            <a:off x="536733" y="251085"/>
            <a:ext cx="8896516" cy="913126"/>
          </a:xfrm>
        </p:spPr>
        <p:txBody>
          <a:bodyPr/>
          <a:lstStyle/>
          <a:p>
            <a:r>
              <a:rPr lang="en-US" dirty="0"/>
              <a:t>Why Do We Need a Load Balancer?</a:t>
            </a:r>
          </a:p>
        </p:txBody>
      </p:sp>
      <p:cxnSp>
        <p:nvCxnSpPr>
          <p:cNvPr id="4" name="Straight Connector 3">
            <a:extLst>
              <a:ext uri="{FF2B5EF4-FFF2-40B4-BE49-F238E27FC236}">
                <a16:creationId xmlns:a16="http://schemas.microsoft.com/office/drawing/2014/main" id="{38147FC7-9FA8-D4A1-FEEC-1348484833C7}"/>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20EB9DB-29B6-E90E-3F00-D37D11E89364}"/>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6D07DD13-115B-3D1E-9B21-D42530FC6DFB}"/>
              </a:ext>
            </a:extLst>
          </p:cNvPr>
          <p:cNvPicPr>
            <a:picLocks noChangeAspect="1"/>
          </p:cNvPicPr>
          <p:nvPr/>
        </p:nvPicPr>
        <p:blipFill>
          <a:blip r:embed="rId2"/>
          <a:srcRect l="14003" r="12813"/>
          <a:stretch>
            <a:fillRect/>
          </a:stretch>
        </p:blipFill>
        <p:spPr>
          <a:xfrm>
            <a:off x="6445922" y="1411820"/>
            <a:ext cx="5478740" cy="4990830"/>
          </a:xfrm>
          <a:prstGeom prst="rect">
            <a:avLst/>
          </a:prstGeom>
        </p:spPr>
      </p:pic>
    </p:spTree>
    <p:extLst>
      <p:ext uri="{BB962C8B-B14F-4D97-AF65-F5344CB8AC3E}">
        <p14:creationId xmlns:p14="http://schemas.microsoft.com/office/powerpoint/2010/main" val="344234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1D9E63F-D8D0-D917-EF93-E91197918147}"/>
            </a:ext>
          </a:extLst>
        </p:cNvPr>
        <p:cNvGrpSpPr/>
        <p:nvPr/>
      </p:nvGrpSpPr>
      <p:grpSpPr>
        <a:xfrm>
          <a:off x="0" y="0"/>
          <a:ext cx="0" cy="0"/>
          <a:chOff x="0" y="0"/>
          <a:chExt cx="0" cy="0"/>
        </a:xfrm>
      </p:grpSpPr>
      <p:pic>
        <p:nvPicPr>
          <p:cNvPr id="1031" name="Picture 7">
            <a:extLst>
              <a:ext uri="{FF2B5EF4-FFF2-40B4-BE49-F238E27FC236}">
                <a16:creationId xmlns:a16="http://schemas.microsoft.com/office/drawing/2014/main" id="{9E922437-CFF6-F42E-7756-401047EC1A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65952" y="883163"/>
            <a:ext cx="5540050" cy="295838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Slide Number Placeholder 6">
            <a:extLst>
              <a:ext uri="{FF2B5EF4-FFF2-40B4-BE49-F238E27FC236}">
                <a16:creationId xmlns:a16="http://schemas.microsoft.com/office/drawing/2014/main" id="{5EA2CD42-F060-6395-E36B-E0F6198D553A}"/>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0AEBD79D-9955-B128-7E83-A5335EC382FD}"/>
              </a:ext>
            </a:extLst>
          </p:cNvPr>
          <p:cNvSpPr>
            <a:spLocks noGrp="1"/>
          </p:cNvSpPr>
          <p:nvPr>
            <p:ph type="body" sz="quarter" idx="28"/>
          </p:nvPr>
        </p:nvSpPr>
        <p:spPr>
          <a:xfrm>
            <a:off x="536733" y="1241878"/>
            <a:ext cx="5478741" cy="5330713"/>
          </a:xfrm>
        </p:spPr>
        <p:txBody>
          <a:bodyPr/>
          <a:lstStyle/>
          <a:p>
            <a:r>
              <a:rPr lang="en-US" sz="1400" dirty="0">
                <a:latin typeface="Spectral"/>
              </a:rPr>
              <a:t>Load balancers can be categorized in a few ways:</a:t>
            </a:r>
            <a:endParaRPr lang="en-US" sz="1400" b="1" dirty="0">
              <a:latin typeface="Spectral"/>
            </a:endParaRPr>
          </a:p>
          <a:p>
            <a:endParaRPr lang="en-US" sz="1000" b="1" dirty="0">
              <a:latin typeface="Spectral"/>
            </a:endParaRPr>
          </a:p>
          <a:p>
            <a:r>
              <a:rPr lang="en-IN" sz="1800" b="1" dirty="0">
                <a:latin typeface="Spectral"/>
              </a:rPr>
              <a:t>Hardware vs. Software</a:t>
            </a:r>
          </a:p>
          <a:p>
            <a:pPr marL="285750" indent="-285750">
              <a:buFont typeface="Wingdings" panose="05000000000000000000" pitchFamily="2" charset="2"/>
              <a:buChar char="§"/>
            </a:pPr>
            <a:r>
              <a:rPr lang="en-US" sz="1400" b="1" dirty="0">
                <a:latin typeface="Spectral"/>
              </a:rPr>
              <a:t>Hardware Load Balancer</a:t>
            </a:r>
            <a:r>
              <a:rPr lang="en-US" sz="1400" dirty="0">
                <a:latin typeface="Spectral"/>
              </a:rPr>
              <a:t>: Specialized physical devices often used in data centers (e.g., F5, Citrix ADC). They tend to be very powerful but can be expensive and less flexible.</a:t>
            </a:r>
          </a:p>
          <a:p>
            <a:pPr marL="285750" indent="-285750">
              <a:buFont typeface="Wingdings" panose="05000000000000000000" pitchFamily="2" charset="2"/>
              <a:buChar char="§"/>
            </a:pPr>
            <a:r>
              <a:rPr lang="en-US" sz="1400" b="1" dirty="0">
                <a:latin typeface="Spectral"/>
              </a:rPr>
              <a:t>Software Load Balancer</a:t>
            </a:r>
            <a:r>
              <a:rPr lang="en-US" sz="1400" dirty="0">
                <a:latin typeface="Spectral"/>
              </a:rPr>
              <a:t>: Runs on standard servers or virtual machines (e.g., </a:t>
            </a:r>
            <a:r>
              <a:rPr lang="en-US" sz="1400" b="1" dirty="0">
                <a:latin typeface="Spectral"/>
              </a:rPr>
              <a:t>Nginx</a:t>
            </a:r>
            <a:r>
              <a:rPr lang="en-US" sz="1400" dirty="0">
                <a:latin typeface="Spectral"/>
              </a:rPr>
              <a:t>, </a:t>
            </a:r>
            <a:r>
              <a:rPr lang="en-US" sz="1400" b="1" dirty="0" err="1">
                <a:latin typeface="Spectral"/>
              </a:rPr>
              <a:t>HAProxy</a:t>
            </a:r>
            <a:r>
              <a:rPr lang="en-US" sz="1400" dirty="0">
                <a:latin typeface="Spectral"/>
              </a:rPr>
              <a:t>, </a:t>
            </a:r>
            <a:r>
              <a:rPr lang="en-US" sz="1400" b="1" dirty="0">
                <a:latin typeface="Spectral"/>
              </a:rPr>
              <a:t>Envoy</a:t>
            </a:r>
            <a:r>
              <a:rPr lang="en-US" sz="1400" dirty="0">
                <a:latin typeface="Spectral"/>
              </a:rPr>
              <a:t>). These are often open-source or lower-cost solutions, highly configurable, and simpler to integrate with cloud providers.</a:t>
            </a:r>
          </a:p>
          <a:p>
            <a:endParaRPr lang="en-IN" sz="1000" b="1" dirty="0">
              <a:latin typeface="Spectral"/>
            </a:endParaRPr>
          </a:p>
          <a:p>
            <a:r>
              <a:rPr lang="en-US" sz="1800" b="1" dirty="0">
                <a:latin typeface="Spectral"/>
              </a:rPr>
              <a:t>Layer 4 vs. Layer 7</a:t>
            </a:r>
          </a:p>
          <a:p>
            <a:pPr marL="285750" indent="-285750">
              <a:buFont typeface="Arial" panose="020B0604020202020204" pitchFamily="34" charset="0"/>
              <a:buChar char="•"/>
            </a:pPr>
            <a:r>
              <a:rPr lang="en-US" sz="1400" b="1" dirty="0">
                <a:latin typeface="Spectral"/>
              </a:rPr>
              <a:t>Layer 4 (Transport Layer)</a:t>
            </a:r>
            <a:r>
              <a:rPr lang="en-US" sz="1400" dirty="0">
                <a:latin typeface="Spectral"/>
              </a:rPr>
              <a:t>: Distributes traffic based on network information like IP address and port. It doesn’t inspect the application-layer data (HTTP, HTTPS headers, etc.).</a:t>
            </a:r>
          </a:p>
          <a:p>
            <a:pPr marL="285750" indent="-285750">
              <a:buFont typeface="Arial" panose="020B0604020202020204" pitchFamily="34" charset="0"/>
              <a:buChar char="•"/>
            </a:pPr>
            <a:r>
              <a:rPr lang="en-US" sz="1400" b="1" dirty="0">
                <a:latin typeface="Spectral"/>
              </a:rPr>
              <a:t>Layer 7 (Application Layer)</a:t>
            </a:r>
            <a:r>
              <a:rPr lang="en-US" sz="1400" dirty="0">
                <a:latin typeface="Spectral"/>
              </a:rPr>
              <a:t>: Can make distribution decisions based on HTTP headers, cookies, URL path, etc. This is useful for advanced routing and application-aware features.</a:t>
            </a:r>
          </a:p>
          <a:p>
            <a:endParaRPr lang="en-IN" sz="1400" b="1" dirty="0">
              <a:latin typeface="Spectral"/>
            </a:endParaRPr>
          </a:p>
        </p:txBody>
      </p:sp>
      <p:sp>
        <p:nvSpPr>
          <p:cNvPr id="5" name="Title 4">
            <a:extLst>
              <a:ext uri="{FF2B5EF4-FFF2-40B4-BE49-F238E27FC236}">
                <a16:creationId xmlns:a16="http://schemas.microsoft.com/office/drawing/2014/main" id="{3913D808-5CD5-8301-F359-B3F0C4AF4D6E}"/>
              </a:ext>
            </a:extLst>
          </p:cNvPr>
          <p:cNvSpPr>
            <a:spLocks noGrp="1"/>
          </p:cNvSpPr>
          <p:nvPr>
            <p:ph type="title"/>
          </p:nvPr>
        </p:nvSpPr>
        <p:spPr>
          <a:xfrm>
            <a:off x="536733" y="100863"/>
            <a:ext cx="10657436" cy="913126"/>
          </a:xfrm>
        </p:spPr>
        <p:txBody>
          <a:bodyPr/>
          <a:lstStyle/>
          <a:p>
            <a:r>
              <a:rPr lang="en-IN" dirty="0"/>
              <a:t>Types of Load Balancers</a:t>
            </a:r>
          </a:p>
        </p:txBody>
      </p:sp>
      <p:sp>
        <p:nvSpPr>
          <p:cNvPr id="6" name="Freeform: Shape 5">
            <a:extLst>
              <a:ext uri="{FF2B5EF4-FFF2-40B4-BE49-F238E27FC236}">
                <a16:creationId xmlns:a16="http://schemas.microsoft.com/office/drawing/2014/main" id="{CD73882D-5719-38A7-6AC8-9B9435CBE70E}"/>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D346662B-F056-20AF-443A-F3F5F442ED75}"/>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033" name="Picture 9" descr="Envoy SVG and transparent PNG icons | TechIcons">
            <a:extLst>
              <a:ext uri="{FF2B5EF4-FFF2-40B4-BE49-F238E27FC236}">
                <a16:creationId xmlns:a16="http://schemas.microsoft.com/office/drawing/2014/main" id="{92504BAC-22A7-3A09-C166-390763AD53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2656" b="12717"/>
          <a:stretch>
            <a:fillRect/>
          </a:stretch>
        </p:blipFill>
        <p:spPr bwMode="auto">
          <a:xfrm>
            <a:off x="6313560" y="5791866"/>
            <a:ext cx="1046197" cy="780725"/>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11" descr="Nginx | Okoone">
            <a:extLst>
              <a:ext uri="{FF2B5EF4-FFF2-40B4-BE49-F238E27FC236}">
                <a16:creationId xmlns:a16="http://schemas.microsoft.com/office/drawing/2014/main" id="{DAB0BED2-84C2-ECCD-8E4E-B7F3FC65AE6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122" t="10738" r="18204" b="10738"/>
          <a:stretch>
            <a:fillRect/>
          </a:stretch>
        </p:blipFill>
        <p:spPr bwMode="auto">
          <a:xfrm>
            <a:off x="10864215" y="3907234"/>
            <a:ext cx="1118500" cy="84486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1DDF695C-528A-BFC9-F0D8-0DE5D268DA9B}"/>
              </a:ext>
            </a:extLst>
          </p:cNvPr>
          <p:cNvPicPr>
            <a:picLocks noChangeAspect="1"/>
          </p:cNvPicPr>
          <p:nvPr/>
        </p:nvPicPr>
        <p:blipFill>
          <a:blip r:embed="rId5"/>
          <a:stretch>
            <a:fillRect/>
          </a:stretch>
        </p:blipFill>
        <p:spPr>
          <a:xfrm>
            <a:off x="6837115" y="3841550"/>
            <a:ext cx="4437581" cy="2958387"/>
          </a:xfrm>
          <a:prstGeom prst="rect">
            <a:avLst/>
          </a:prstGeom>
        </p:spPr>
      </p:pic>
    </p:spTree>
    <p:extLst>
      <p:ext uri="{BB962C8B-B14F-4D97-AF65-F5344CB8AC3E}">
        <p14:creationId xmlns:p14="http://schemas.microsoft.com/office/powerpoint/2010/main" val="2530589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FBA0DB4-EC2A-DD38-4F7F-8071BBE824CF}"/>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B0B0806-8211-AAFA-2567-FFA981E7C7BC}"/>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6827868B-BF2F-D700-6C8A-72C2140905C5}"/>
              </a:ext>
            </a:extLst>
          </p:cNvPr>
          <p:cNvSpPr>
            <a:spLocks noGrp="1"/>
          </p:cNvSpPr>
          <p:nvPr>
            <p:ph type="body" sz="quarter" idx="28"/>
          </p:nvPr>
        </p:nvSpPr>
        <p:spPr>
          <a:xfrm>
            <a:off x="536733" y="1176195"/>
            <a:ext cx="11397120" cy="5330713"/>
          </a:xfrm>
        </p:spPr>
        <p:txBody>
          <a:bodyPr/>
          <a:lstStyle/>
          <a:p>
            <a:r>
              <a:rPr lang="en-IN" sz="1600" b="1" dirty="0">
                <a:latin typeface="Spectral"/>
              </a:rPr>
              <a:t>Step 1: Traffic Reception</a:t>
            </a:r>
          </a:p>
          <a:p>
            <a:endParaRPr lang="en-IN" sz="100" b="1" dirty="0">
              <a:latin typeface="Spectral"/>
            </a:endParaRPr>
          </a:p>
          <a:p>
            <a:pPr lvl="0" eaLnBrk="0" fontAlgn="base" hangingPunct="0">
              <a:spcBef>
                <a:spcPct val="0"/>
              </a:spcBef>
              <a:spcAft>
                <a:spcPct val="0"/>
              </a:spcAft>
            </a:pPr>
            <a:r>
              <a:rPr lang="en-US" altLang="en-US" sz="1400" dirty="0">
                <a:solidFill>
                  <a:srgbClr val="363737"/>
                </a:solidFill>
                <a:latin typeface="Spectral"/>
              </a:rPr>
              <a:t>All incoming requests arrive at the load balancer’s public IP or domain (e.g., www.myapp.com).</a:t>
            </a:r>
            <a:r>
              <a:rPr lang="en-US" altLang="en-US" sz="1400" dirty="0">
                <a:solidFill>
                  <a:schemeClr val="tx1"/>
                </a:solidFill>
                <a:latin typeface="Spectral"/>
              </a:rPr>
              <a:t> </a:t>
            </a:r>
          </a:p>
          <a:p>
            <a:pPr lvl="0" eaLnBrk="0" fontAlgn="base" hangingPunct="0">
              <a:spcBef>
                <a:spcPct val="0"/>
              </a:spcBef>
              <a:spcAft>
                <a:spcPct val="0"/>
              </a:spcAft>
            </a:pPr>
            <a:endParaRPr lang="en-US" altLang="en-US" sz="1400" dirty="0">
              <a:solidFill>
                <a:schemeClr val="tx1"/>
              </a:solidFill>
              <a:latin typeface="Spectral"/>
            </a:endParaRPr>
          </a:p>
          <a:p>
            <a:pPr eaLnBrk="0" fontAlgn="base" hangingPunct="0">
              <a:spcBef>
                <a:spcPct val="0"/>
              </a:spcBef>
              <a:spcAft>
                <a:spcPct val="0"/>
              </a:spcAft>
            </a:pPr>
            <a:r>
              <a:rPr lang="en-US" sz="1600" b="1" dirty="0">
                <a:latin typeface="Spectral"/>
              </a:rPr>
              <a:t>Step 2: Decision Logic (Routing Algorithm)</a:t>
            </a:r>
          </a:p>
          <a:p>
            <a:pPr eaLnBrk="0" fontAlgn="base" hangingPunct="0">
              <a:spcBef>
                <a:spcPct val="0"/>
              </a:spcBef>
              <a:spcAft>
                <a:spcPct val="0"/>
              </a:spcAft>
            </a:pPr>
            <a:endParaRPr lang="en-US" sz="100" b="1" dirty="0">
              <a:latin typeface="Spectral"/>
            </a:endParaRPr>
          </a:p>
          <a:p>
            <a:r>
              <a:rPr lang="en-US" sz="1400" dirty="0">
                <a:latin typeface="Spectral"/>
              </a:rPr>
              <a:t>The load balancer decides which server should get the request. Common routing algorithms include:</a:t>
            </a:r>
          </a:p>
          <a:p>
            <a:pPr marL="971550" lvl="1" indent="-285750">
              <a:buFont typeface="Wingdings" panose="05000000000000000000" pitchFamily="2" charset="2"/>
              <a:buChar char="§"/>
            </a:pPr>
            <a:r>
              <a:rPr lang="en-US" sz="1400" b="1" dirty="0">
                <a:latin typeface="Spectral"/>
              </a:rPr>
              <a:t>Round Robin</a:t>
            </a:r>
            <a:r>
              <a:rPr lang="en-US" sz="1400" dirty="0">
                <a:latin typeface="Spectral"/>
              </a:rPr>
              <a:t>: Requests are distributed sequentially to each server in a loop.</a:t>
            </a:r>
          </a:p>
          <a:p>
            <a:pPr marL="971550" lvl="1" indent="-285750">
              <a:buFont typeface="Wingdings" panose="05000000000000000000" pitchFamily="2" charset="2"/>
              <a:buChar char="§"/>
            </a:pPr>
            <a:r>
              <a:rPr lang="en-US" sz="1400" b="1" dirty="0">
                <a:latin typeface="Spectral"/>
              </a:rPr>
              <a:t>Weighted Round Robin</a:t>
            </a:r>
            <a:r>
              <a:rPr lang="en-US" sz="1400" dirty="0">
                <a:latin typeface="Spectral"/>
              </a:rPr>
              <a:t>: Each server is assigned a weight (priority). Servers with higher weights receive proportionally more requests.</a:t>
            </a:r>
          </a:p>
          <a:p>
            <a:pPr marL="971550" lvl="1" indent="-285750">
              <a:buFont typeface="Wingdings" panose="05000000000000000000" pitchFamily="2" charset="2"/>
              <a:buChar char="§"/>
            </a:pPr>
            <a:r>
              <a:rPr lang="en-US" sz="1400" b="1" dirty="0">
                <a:latin typeface="Spectral"/>
              </a:rPr>
              <a:t>Least Connections</a:t>
            </a:r>
            <a:r>
              <a:rPr lang="en-US" sz="1400" dirty="0">
                <a:latin typeface="Spectral"/>
              </a:rPr>
              <a:t>: The request goes to the server with the fewest active connections.</a:t>
            </a:r>
          </a:p>
          <a:p>
            <a:pPr marL="971550" lvl="1" indent="-285750">
              <a:buFont typeface="Wingdings" panose="05000000000000000000" pitchFamily="2" charset="2"/>
              <a:buChar char="§"/>
            </a:pPr>
            <a:r>
              <a:rPr lang="en-US" sz="1400" b="1" dirty="0">
                <a:latin typeface="Spectral"/>
              </a:rPr>
              <a:t>IP Hash</a:t>
            </a:r>
            <a:r>
              <a:rPr lang="en-US" sz="1400" dirty="0">
                <a:latin typeface="Spectral"/>
              </a:rPr>
              <a:t>: The load balancer uses a hash of the client’s IP to always route them to the same server (useful for sticky sessions).</a:t>
            </a:r>
          </a:p>
          <a:p>
            <a:pPr marL="971550" lvl="1" indent="-285750">
              <a:buFont typeface="Wingdings" panose="05000000000000000000" pitchFamily="2" charset="2"/>
              <a:buChar char="§"/>
            </a:pPr>
            <a:r>
              <a:rPr lang="en-US" sz="1400" b="1" dirty="0">
                <a:latin typeface="Spectral"/>
              </a:rPr>
              <a:t>Random</a:t>
            </a:r>
            <a:r>
              <a:rPr lang="en-US" sz="1400" dirty="0">
                <a:latin typeface="Spectral"/>
              </a:rPr>
              <a:t>: Select a server randomly (sometimes used for quick prototypes or specialized cases).</a:t>
            </a:r>
          </a:p>
          <a:p>
            <a:endParaRPr lang="en-US" sz="1600" b="1" dirty="0">
              <a:latin typeface="Spectral"/>
            </a:endParaRPr>
          </a:p>
          <a:p>
            <a:r>
              <a:rPr lang="en-US" sz="1600" b="1" dirty="0">
                <a:latin typeface="Spectral"/>
              </a:rPr>
              <a:t>Step 3: Server Health Checks</a:t>
            </a:r>
          </a:p>
          <a:p>
            <a:endParaRPr lang="en-US" sz="100" b="1" dirty="0">
              <a:latin typeface="Spectral"/>
            </a:endParaRPr>
          </a:p>
          <a:p>
            <a:pPr lvl="0" eaLnBrk="0" fontAlgn="base" hangingPunct="0">
              <a:spcBef>
                <a:spcPct val="0"/>
              </a:spcBef>
              <a:spcAft>
                <a:spcPct val="0"/>
              </a:spcAft>
            </a:pPr>
            <a:r>
              <a:rPr lang="en-US" altLang="en-US" sz="1400" dirty="0">
                <a:solidFill>
                  <a:srgbClr val="363737"/>
                </a:solidFill>
                <a:latin typeface="Spectral"/>
              </a:rPr>
              <a:t>Load balancers usually have an internal mechanism to periodically check if servers are alive (e.g., by sending a heartbeat request like an HTTP GET /health).</a:t>
            </a:r>
            <a:endParaRPr lang="en-US" altLang="en-US" sz="1400" dirty="0">
              <a:solidFill>
                <a:schemeClr val="tx1"/>
              </a:solidFill>
              <a:latin typeface="Spectral"/>
            </a:endParaRPr>
          </a:p>
          <a:p>
            <a:pPr lvl="1" eaLnBrk="0" fontAlgn="base" hangingPunct="0">
              <a:spcBef>
                <a:spcPct val="0"/>
              </a:spcBef>
              <a:spcAft>
                <a:spcPct val="0"/>
              </a:spcAft>
              <a:buFontTx/>
              <a:buChar char="•"/>
            </a:pPr>
            <a:r>
              <a:rPr lang="en-US" altLang="en-US" sz="1400" dirty="0">
                <a:solidFill>
                  <a:srgbClr val="363737"/>
                </a:solidFill>
                <a:latin typeface="Spectral"/>
              </a:rPr>
              <a:t>If a server doesn’t respond within a certain threshold, it’s marked as </a:t>
            </a:r>
            <a:r>
              <a:rPr lang="en-US" altLang="en-US" sz="1400" b="1" dirty="0">
                <a:solidFill>
                  <a:srgbClr val="363737"/>
                </a:solidFill>
                <a:latin typeface="Spectral"/>
              </a:rPr>
              <a:t>unhealthy</a:t>
            </a:r>
            <a:r>
              <a:rPr lang="en-US" altLang="en-US" sz="1400" dirty="0">
                <a:solidFill>
                  <a:srgbClr val="363737"/>
                </a:solidFill>
                <a:latin typeface="Spectral"/>
              </a:rPr>
              <a:t> and no longer receives traffic.</a:t>
            </a:r>
          </a:p>
          <a:p>
            <a:pPr lvl="1" eaLnBrk="0" fontAlgn="base" hangingPunct="0">
              <a:spcBef>
                <a:spcPct val="0"/>
              </a:spcBef>
              <a:spcAft>
                <a:spcPct val="0"/>
              </a:spcAft>
              <a:buFontTx/>
              <a:buChar char="•"/>
            </a:pPr>
            <a:r>
              <a:rPr lang="en-US" altLang="en-US" sz="1400" dirty="0">
                <a:solidFill>
                  <a:srgbClr val="363737"/>
                </a:solidFill>
                <a:latin typeface="Spectral"/>
              </a:rPr>
              <a:t>When it recovers, the load balancer can automatically reintroduce it into the rotation.</a:t>
            </a:r>
          </a:p>
          <a:p>
            <a:pPr lvl="0" eaLnBrk="0" fontAlgn="base" hangingPunct="0">
              <a:spcBef>
                <a:spcPct val="0"/>
              </a:spcBef>
              <a:spcAft>
                <a:spcPct val="0"/>
              </a:spcAft>
              <a:buFontTx/>
              <a:buChar char="•"/>
            </a:pPr>
            <a:endParaRPr lang="en-US" altLang="en-US" sz="1400" dirty="0">
              <a:solidFill>
                <a:srgbClr val="363737"/>
              </a:solidFill>
              <a:latin typeface="Spectral"/>
            </a:endParaRPr>
          </a:p>
          <a:p>
            <a:pPr eaLnBrk="0" fontAlgn="base" hangingPunct="0">
              <a:spcBef>
                <a:spcPct val="0"/>
              </a:spcBef>
              <a:spcAft>
                <a:spcPct val="0"/>
              </a:spcAft>
            </a:pPr>
            <a:r>
              <a:rPr lang="en-IN" sz="1600" b="1" dirty="0">
                <a:latin typeface="Spectral"/>
              </a:rPr>
              <a:t>Step 4: Response Handling</a:t>
            </a:r>
          </a:p>
          <a:p>
            <a:pPr eaLnBrk="0" fontAlgn="base" hangingPunct="0">
              <a:spcBef>
                <a:spcPct val="0"/>
              </a:spcBef>
              <a:spcAft>
                <a:spcPct val="0"/>
              </a:spcAft>
            </a:pPr>
            <a:endParaRPr lang="en-IN" sz="700" b="1" dirty="0">
              <a:latin typeface="Spectral"/>
            </a:endParaRPr>
          </a:p>
          <a:p>
            <a:pPr eaLnBrk="0" fontAlgn="base" hangingPunct="0">
              <a:spcBef>
                <a:spcPct val="0"/>
              </a:spcBef>
              <a:spcAft>
                <a:spcPct val="0"/>
              </a:spcAft>
            </a:pPr>
            <a:endParaRPr lang="en-IN" sz="100" b="1" dirty="0">
              <a:latin typeface="Spectral"/>
            </a:endParaRPr>
          </a:p>
          <a:p>
            <a:pPr lvl="0" eaLnBrk="0" fontAlgn="base" hangingPunct="0">
              <a:spcBef>
                <a:spcPct val="0"/>
              </a:spcBef>
              <a:spcAft>
                <a:spcPct val="0"/>
              </a:spcAft>
            </a:pPr>
            <a:r>
              <a:rPr lang="en-US" altLang="en-US" sz="1400" dirty="0">
                <a:solidFill>
                  <a:srgbClr val="363737"/>
                </a:solidFill>
                <a:latin typeface="Spectral"/>
              </a:rPr>
              <a:t>Once a request is forwarded to a healthy server, the server processes it and returns the response to the load balancer, which then returns it to the client.</a:t>
            </a:r>
            <a:endParaRPr lang="en-US" altLang="en-US" sz="1400" dirty="0">
              <a:solidFill>
                <a:schemeClr val="tx1"/>
              </a:solidFill>
              <a:latin typeface="Spectral"/>
            </a:endParaRPr>
          </a:p>
          <a:p>
            <a:pPr lvl="1" eaLnBrk="0" fontAlgn="base" hangingPunct="0">
              <a:spcBef>
                <a:spcPct val="0"/>
              </a:spcBef>
              <a:spcAft>
                <a:spcPct val="0"/>
              </a:spcAft>
            </a:pPr>
            <a:r>
              <a:rPr lang="en-US" altLang="en-US" sz="1400" dirty="0">
                <a:solidFill>
                  <a:srgbClr val="363737"/>
                </a:solidFill>
                <a:latin typeface="Spectral"/>
              </a:rPr>
              <a:t>Some load balancers forward responses directly, while others might modify headers or terminate SSL (HTTPS) connections for performance reasons.</a:t>
            </a:r>
            <a:endParaRPr lang="en-US" altLang="en-US" sz="1400" dirty="0">
              <a:solidFill>
                <a:schemeClr val="tx1"/>
              </a:solidFill>
              <a:latin typeface="Spectral"/>
            </a:endParaRPr>
          </a:p>
          <a:p>
            <a:pPr eaLnBrk="0" fontAlgn="base" hangingPunct="0">
              <a:spcBef>
                <a:spcPct val="0"/>
              </a:spcBef>
              <a:spcAft>
                <a:spcPct val="0"/>
              </a:spcAft>
              <a:buFontTx/>
              <a:buChar char="•"/>
            </a:pPr>
            <a:endParaRPr lang="en-IN" sz="1400" b="1" dirty="0">
              <a:latin typeface="Spectral"/>
            </a:endParaRPr>
          </a:p>
          <a:p>
            <a:pPr lvl="0" eaLnBrk="0" fontAlgn="base" hangingPunct="0">
              <a:spcBef>
                <a:spcPct val="0"/>
              </a:spcBef>
              <a:spcAft>
                <a:spcPct val="0"/>
              </a:spcAft>
              <a:buFontTx/>
              <a:buChar char="•"/>
            </a:pPr>
            <a:endParaRPr lang="en-US" altLang="en-US" sz="1400" dirty="0">
              <a:solidFill>
                <a:srgbClr val="363737"/>
              </a:solidFill>
              <a:latin typeface="Spectral"/>
            </a:endParaRPr>
          </a:p>
          <a:p>
            <a:pPr lvl="0" eaLnBrk="0" fontAlgn="base" hangingPunct="0">
              <a:spcBef>
                <a:spcPct val="0"/>
              </a:spcBef>
              <a:spcAft>
                <a:spcPct val="0"/>
              </a:spcAft>
            </a:pPr>
            <a:endParaRPr lang="en-US" altLang="en-US" sz="1400" dirty="0">
              <a:solidFill>
                <a:schemeClr val="tx1"/>
              </a:solidFill>
              <a:latin typeface="Spectral"/>
            </a:endParaRPr>
          </a:p>
          <a:p>
            <a:endParaRPr lang="en-US" sz="1400" b="1" dirty="0">
              <a:latin typeface="Spectral"/>
            </a:endParaRPr>
          </a:p>
          <a:p>
            <a:endParaRPr lang="en-US" sz="1400" dirty="0">
              <a:latin typeface="Spectral"/>
            </a:endParaRPr>
          </a:p>
          <a:p>
            <a:pPr eaLnBrk="0" fontAlgn="base" hangingPunct="0">
              <a:spcBef>
                <a:spcPct val="0"/>
              </a:spcBef>
              <a:spcAft>
                <a:spcPct val="0"/>
              </a:spcAft>
            </a:pPr>
            <a:endParaRPr lang="en-US" sz="1400" b="1" dirty="0">
              <a:latin typeface="Spectral"/>
            </a:endParaRPr>
          </a:p>
          <a:p>
            <a:pPr lvl="0" eaLnBrk="0" fontAlgn="base" hangingPunct="0">
              <a:spcBef>
                <a:spcPct val="0"/>
              </a:spcBef>
              <a:spcAft>
                <a:spcPct val="0"/>
              </a:spcAft>
            </a:pPr>
            <a:endParaRPr lang="en-US" altLang="en-US" sz="1400" dirty="0">
              <a:solidFill>
                <a:schemeClr val="tx1"/>
              </a:solidFill>
              <a:latin typeface="Spectral"/>
            </a:endParaRPr>
          </a:p>
          <a:p>
            <a:endParaRPr lang="en-IN" sz="1400" b="1" dirty="0">
              <a:latin typeface="Spectral"/>
            </a:endParaRPr>
          </a:p>
        </p:txBody>
      </p:sp>
      <p:sp>
        <p:nvSpPr>
          <p:cNvPr id="5" name="Title 4">
            <a:extLst>
              <a:ext uri="{FF2B5EF4-FFF2-40B4-BE49-F238E27FC236}">
                <a16:creationId xmlns:a16="http://schemas.microsoft.com/office/drawing/2014/main" id="{7466593B-38C4-EDDB-CE75-C07FCB836ED6}"/>
              </a:ext>
            </a:extLst>
          </p:cNvPr>
          <p:cNvSpPr>
            <a:spLocks noGrp="1"/>
          </p:cNvSpPr>
          <p:nvPr>
            <p:ph type="title"/>
          </p:nvPr>
        </p:nvSpPr>
        <p:spPr>
          <a:xfrm>
            <a:off x="536733" y="100863"/>
            <a:ext cx="10657436" cy="913126"/>
          </a:xfrm>
        </p:spPr>
        <p:txBody>
          <a:bodyPr/>
          <a:lstStyle/>
          <a:p>
            <a:r>
              <a:rPr lang="en-IN" dirty="0"/>
              <a:t>How Load Balancing Works</a:t>
            </a:r>
          </a:p>
        </p:txBody>
      </p:sp>
      <p:sp>
        <p:nvSpPr>
          <p:cNvPr id="6" name="Freeform: Shape 5">
            <a:extLst>
              <a:ext uri="{FF2B5EF4-FFF2-40B4-BE49-F238E27FC236}">
                <a16:creationId xmlns:a16="http://schemas.microsoft.com/office/drawing/2014/main" id="{0A93C81F-A368-E387-26B4-DABDA1765EAC}"/>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3719294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C284987-C88A-A6C4-01A4-5178736FA14F}"/>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B763C5D-B99C-AC90-7F20-0D5F7CB08984}"/>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182FA862-923E-85BE-424F-15CD93A5A686}"/>
              </a:ext>
            </a:extLst>
          </p:cNvPr>
          <p:cNvSpPr>
            <a:spLocks noGrp="1"/>
          </p:cNvSpPr>
          <p:nvPr>
            <p:ph type="body" sz="quarter" idx="28"/>
          </p:nvPr>
        </p:nvSpPr>
        <p:spPr>
          <a:xfrm>
            <a:off x="536733" y="1323359"/>
            <a:ext cx="5848974" cy="5330713"/>
          </a:xfrm>
        </p:spPr>
        <p:txBody>
          <a:bodyPr/>
          <a:lstStyle/>
          <a:p>
            <a:pPr marL="285750" indent="-285750">
              <a:buFont typeface="Wingdings" panose="05000000000000000000" pitchFamily="2" charset="2"/>
              <a:buChar char="q"/>
            </a:pPr>
            <a:r>
              <a:rPr lang="en-US" sz="1600" b="1" dirty="0">
                <a:latin typeface="Spectral"/>
              </a:rPr>
              <a:t>SSL/TLS Termination</a:t>
            </a:r>
            <a:endParaRPr lang="en-US" sz="1600" dirty="0">
              <a:latin typeface="Spectral"/>
            </a:endParaRPr>
          </a:p>
          <a:p>
            <a:pPr lvl="1"/>
            <a:r>
              <a:rPr lang="en-US" sz="1400" dirty="0">
                <a:latin typeface="Spectral"/>
              </a:rPr>
              <a:t>Offloads cryptographic operations from the servers. The load balancer decrypts incoming SSL traffic and sends plain HTTP traffic to backend servers, reducing their CPU load.</a:t>
            </a:r>
          </a:p>
          <a:p>
            <a:pPr marL="285750" indent="-285750">
              <a:buFont typeface="Wingdings" panose="05000000000000000000" pitchFamily="2" charset="2"/>
              <a:buChar char="q"/>
            </a:pPr>
            <a:r>
              <a:rPr lang="en-US" sz="1600" b="1" dirty="0">
                <a:latin typeface="Spectral"/>
              </a:rPr>
              <a:t>Sticky Sessions (Session Persistence)</a:t>
            </a:r>
            <a:endParaRPr lang="en-US" sz="1600" dirty="0">
              <a:latin typeface="Spectral"/>
            </a:endParaRPr>
          </a:p>
          <a:p>
            <a:pPr lvl="1"/>
            <a:r>
              <a:rPr lang="en-US" sz="1400" dirty="0">
                <a:latin typeface="Spectral"/>
              </a:rPr>
              <a:t>Ensures a client’s subsequent requests are always routed to the same server. This can be important for stateful applications (though it’s often better to design stateless services and store state externally, e.g., in a cache).</a:t>
            </a:r>
          </a:p>
          <a:p>
            <a:pPr marL="285750" indent="-285750">
              <a:buFont typeface="Wingdings" panose="05000000000000000000" pitchFamily="2" charset="2"/>
              <a:buChar char="q"/>
            </a:pPr>
            <a:r>
              <a:rPr lang="en-US" sz="1600" b="1" dirty="0">
                <a:latin typeface="Spectral"/>
              </a:rPr>
              <a:t>Auto Scaling</a:t>
            </a:r>
            <a:endParaRPr lang="en-US" sz="1600" dirty="0">
              <a:latin typeface="Spectral"/>
            </a:endParaRPr>
          </a:p>
          <a:p>
            <a:pPr lvl="1"/>
            <a:r>
              <a:rPr lang="en-US" sz="1400" dirty="0">
                <a:latin typeface="Spectral"/>
              </a:rPr>
              <a:t>In cloud environments, you can integrate the load balancer with an auto-scaling group. As traffic increases, new servers spin up and automatically register with the load balancer.</a:t>
            </a:r>
          </a:p>
          <a:p>
            <a:pPr marL="285750" indent="-285750">
              <a:buFont typeface="Wingdings" panose="05000000000000000000" pitchFamily="2" charset="2"/>
              <a:buChar char="q"/>
            </a:pPr>
            <a:r>
              <a:rPr lang="en-US" sz="1600" b="1" dirty="0">
                <a:latin typeface="Spectral"/>
              </a:rPr>
              <a:t>Caching and Compression</a:t>
            </a:r>
            <a:endParaRPr lang="en-US" sz="1600" dirty="0">
              <a:latin typeface="Spectral"/>
            </a:endParaRPr>
          </a:p>
          <a:p>
            <a:pPr lvl="1"/>
            <a:r>
              <a:rPr lang="en-US" sz="1400" dirty="0">
                <a:latin typeface="Spectral"/>
              </a:rPr>
              <a:t>Some load balancers (especially application-level) can cache responses or compress them to reduce bandwidth.</a:t>
            </a:r>
          </a:p>
          <a:p>
            <a:pPr marL="285750" indent="-285750">
              <a:buFont typeface="Wingdings" panose="05000000000000000000" pitchFamily="2" charset="2"/>
              <a:buChar char="q"/>
            </a:pPr>
            <a:r>
              <a:rPr lang="en-US" sz="1600" b="1" dirty="0">
                <a:latin typeface="Spectral"/>
              </a:rPr>
              <a:t>Security Features</a:t>
            </a:r>
            <a:endParaRPr lang="en-US" sz="1600" dirty="0">
              <a:latin typeface="Spectral"/>
            </a:endParaRPr>
          </a:p>
          <a:p>
            <a:pPr lvl="1"/>
            <a:r>
              <a:rPr lang="en-US" sz="1400" dirty="0">
                <a:latin typeface="Spectral"/>
              </a:rPr>
              <a:t>Modern load balancers often support Web Application Firewall (WAF) capabilities, DDoS protection, and more.</a:t>
            </a:r>
          </a:p>
        </p:txBody>
      </p:sp>
      <p:sp>
        <p:nvSpPr>
          <p:cNvPr id="5" name="Title 4">
            <a:extLst>
              <a:ext uri="{FF2B5EF4-FFF2-40B4-BE49-F238E27FC236}">
                <a16:creationId xmlns:a16="http://schemas.microsoft.com/office/drawing/2014/main" id="{7F28EB03-43AC-AA70-C73A-D07949FA8F0F}"/>
              </a:ext>
            </a:extLst>
          </p:cNvPr>
          <p:cNvSpPr>
            <a:spLocks noGrp="1"/>
          </p:cNvSpPr>
          <p:nvPr>
            <p:ph type="title"/>
          </p:nvPr>
        </p:nvSpPr>
        <p:spPr>
          <a:xfrm>
            <a:off x="536733" y="100863"/>
            <a:ext cx="10657436" cy="913126"/>
          </a:xfrm>
        </p:spPr>
        <p:txBody>
          <a:bodyPr/>
          <a:lstStyle/>
          <a:p>
            <a:r>
              <a:rPr lang="en-IN" dirty="0"/>
              <a:t>Key Features and Considerations</a:t>
            </a:r>
          </a:p>
        </p:txBody>
      </p:sp>
      <p:sp>
        <p:nvSpPr>
          <p:cNvPr id="6" name="Freeform: Shape 5">
            <a:extLst>
              <a:ext uri="{FF2B5EF4-FFF2-40B4-BE49-F238E27FC236}">
                <a16:creationId xmlns:a16="http://schemas.microsoft.com/office/drawing/2014/main" id="{A446E8EC-9654-3F78-2A64-D7CFE32B49B9}"/>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24980629-6755-7571-DEE7-311E560674F9}"/>
              </a:ext>
            </a:extLst>
          </p:cNvPr>
          <p:cNvCxnSpPr>
            <a:cxnSpLocks/>
          </p:cNvCxnSpPr>
          <p:nvPr/>
        </p:nvCxnSpPr>
        <p:spPr>
          <a:xfrm>
            <a:off x="6385711"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D6C72F95-9322-EFC7-5AE9-8EB2020F77FA}"/>
              </a:ext>
            </a:extLst>
          </p:cNvPr>
          <p:cNvPicPr>
            <a:picLocks noChangeAspect="1"/>
          </p:cNvPicPr>
          <p:nvPr/>
        </p:nvPicPr>
        <p:blipFill>
          <a:blip r:embed="rId2"/>
          <a:srcRect l="5381" r="5265"/>
          <a:stretch>
            <a:fillRect/>
          </a:stretch>
        </p:blipFill>
        <p:spPr>
          <a:xfrm>
            <a:off x="6385707" y="1774552"/>
            <a:ext cx="5806294" cy="4332066"/>
          </a:xfrm>
          <a:prstGeom prst="rect">
            <a:avLst/>
          </a:prstGeom>
        </p:spPr>
      </p:pic>
    </p:spTree>
    <p:extLst>
      <p:ext uri="{BB962C8B-B14F-4D97-AF65-F5344CB8AC3E}">
        <p14:creationId xmlns:p14="http://schemas.microsoft.com/office/powerpoint/2010/main" val="3043343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05E3F49-2767-EC3D-CB53-68946E0EC292}"/>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B2F7B332-AF48-5B8B-4EF4-B8787B8419F1}"/>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8AFEB177-5AFB-0CC5-40B4-322E63B95292}"/>
              </a:ext>
            </a:extLst>
          </p:cNvPr>
          <p:cNvSpPr>
            <a:spLocks noGrp="1"/>
          </p:cNvSpPr>
          <p:nvPr>
            <p:ph type="body" sz="quarter" idx="28"/>
          </p:nvPr>
        </p:nvSpPr>
        <p:spPr>
          <a:xfrm>
            <a:off x="536733" y="1356965"/>
            <a:ext cx="11326862" cy="5226080"/>
          </a:xfrm>
        </p:spPr>
        <p:txBody>
          <a:bodyPr/>
          <a:lstStyle/>
          <a:p>
            <a:pPr marL="285750" indent="-285750">
              <a:buFont typeface="Arial" panose="020B0604020202020204" pitchFamily="34" charset="0"/>
              <a:buChar char="•"/>
            </a:pPr>
            <a:r>
              <a:rPr lang="en-US" b="1" dirty="0">
                <a:latin typeface="Spectral"/>
              </a:rPr>
              <a:t>E-Commerce Website</a:t>
            </a:r>
            <a:r>
              <a:rPr lang="en-US" dirty="0">
                <a:latin typeface="Spectral"/>
              </a:rPr>
              <a:t>: During peak sale events (like Black Friday), a sudden traffic spike occurs. A load balancer helps distribute that traffic evenly and ensures the system can scale horizontally by adding more servers.</a:t>
            </a:r>
          </a:p>
          <a:p>
            <a:pPr marL="285750" indent="-285750">
              <a:buFont typeface="Arial" panose="020B0604020202020204" pitchFamily="34" charset="0"/>
              <a:buChar char="•"/>
            </a:pPr>
            <a:endParaRPr lang="en-US" sz="100" dirty="0">
              <a:latin typeface="Spectral"/>
            </a:endParaRPr>
          </a:p>
          <a:p>
            <a:pPr marL="285750" indent="-285750">
              <a:buFont typeface="Arial" panose="020B0604020202020204" pitchFamily="34" charset="0"/>
              <a:buChar char="•"/>
            </a:pPr>
            <a:r>
              <a:rPr lang="en-US" b="1" dirty="0">
                <a:latin typeface="Spectral"/>
              </a:rPr>
              <a:t>Video Streaming Platform</a:t>
            </a:r>
            <a:r>
              <a:rPr lang="en-US" dirty="0">
                <a:latin typeface="Spectral"/>
              </a:rPr>
              <a:t>: When thousands of users watch a popular live event, you need a load balancer to ensure seamless streaming.</a:t>
            </a:r>
          </a:p>
          <a:p>
            <a:pPr marL="285750" indent="-285750">
              <a:buFont typeface="Arial" panose="020B0604020202020204" pitchFamily="34" charset="0"/>
              <a:buChar char="•"/>
            </a:pPr>
            <a:endParaRPr lang="en-US" sz="100" dirty="0">
              <a:latin typeface="Spectral"/>
            </a:endParaRPr>
          </a:p>
          <a:p>
            <a:pPr marL="285750" indent="-285750">
              <a:buFont typeface="Arial" panose="020B0604020202020204" pitchFamily="34" charset="0"/>
              <a:buChar char="•"/>
            </a:pPr>
            <a:r>
              <a:rPr lang="en-US" b="1" dirty="0">
                <a:latin typeface="Spectral"/>
              </a:rPr>
              <a:t>API Gateway</a:t>
            </a:r>
            <a:r>
              <a:rPr lang="en-US" dirty="0">
                <a:latin typeface="Spectral"/>
              </a:rPr>
              <a:t>: Modern microservices often place a load balancer or reverse proxy in front of internal services to route API calls based on route paths or hostnames.</a:t>
            </a:r>
          </a:p>
          <a:p>
            <a:endParaRPr lang="en-US" sz="100" dirty="0">
              <a:latin typeface="Spectral"/>
            </a:endParaRPr>
          </a:p>
          <a:p>
            <a:r>
              <a:rPr lang="en-US" dirty="0">
                <a:latin typeface="Spectral"/>
              </a:rPr>
              <a:t>A </a:t>
            </a:r>
            <a:r>
              <a:rPr lang="en-US" b="1" dirty="0">
                <a:latin typeface="Spectral"/>
              </a:rPr>
              <a:t>Load Balancer</a:t>
            </a:r>
            <a:r>
              <a:rPr lang="en-US" dirty="0">
                <a:latin typeface="Spectral"/>
              </a:rPr>
              <a:t> is often at the heart of any modern distributed system. It acts as traffic cop, ensuring that no single server is overwhelmed by requests and that your application remains available—even when individual servers fail.</a:t>
            </a:r>
          </a:p>
          <a:p>
            <a:endParaRPr lang="en-US" sz="1000" dirty="0">
              <a:latin typeface="Spectral"/>
            </a:endParaRPr>
          </a:p>
          <a:p>
            <a:r>
              <a:rPr lang="en-US" dirty="0">
                <a:latin typeface="Spectral"/>
              </a:rPr>
              <a:t>By using load balancers effectively, you can:</a:t>
            </a:r>
          </a:p>
          <a:p>
            <a:endParaRPr lang="en-US" sz="500" dirty="0">
              <a:latin typeface="Spectral"/>
            </a:endParaRPr>
          </a:p>
          <a:p>
            <a:pPr marL="285750" indent="-285750">
              <a:buFont typeface="Arial" panose="020B0604020202020204" pitchFamily="34" charset="0"/>
              <a:buChar char="•"/>
            </a:pPr>
            <a:r>
              <a:rPr lang="en-US" b="1" dirty="0">
                <a:latin typeface="Spectral"/>
              </a:rPr>
              <a:t>Scale out</a:t>
            </a:r>
            <a:r>
              <a:rPr lang="en-US" dirty="0">
                <a:latin typeface="Spectral"/>
              </a:rPr>
              <a:t> your infrastructure seamlessly.</a:t>
            </a:r>
          </a:p>
          <a:p>
            <a:pPr marL="285750" indent="-285750">
              <a:buFont typeface="Arial" panose="020B0604020202020204" pitchFamily="34" charset="0"/>
              <a:buChar char="•"/>
            </a:pPr>
            <a:r>
              <a:rPr lang="en-US" b="1" dirty="0">
                <a:latin typeface="Spectral"/>
              </a:rPr>
              <a:t>Enhance availability</a:t>
            </a:r>
            <a:r>
              <a:rPr lang="en-US" dirty="0">
                <a:latin typeface="Spectral"/>
              </a:rPr>
              <a:t> and fault tolerance.</a:t>
            </a:r>
          </a:p>
          <a:p>
            <a:pPr marL="285750" indent="-285750">
              <a:buFont typeface="Arial" panose="020B0604020202020204" pitchFamily="34" charset="0"/>
              <a:buChar char="•"/>
            </a:pPr>
            <a:r>
              <a:rPr lang="en-US" b="1" dirty="0">
                <a:latin typeface="Spectral"/>
              </a:rPr>
              <a:t>Improve performance</a:t>
            </a:r>
            <a:r>
              <a:rPr lang="en-US" dirty="0">
                <a:latin typeface="Spectral"/>
              </a:rPr>
              <a:t> by offloading tasks like SSL termination and caching.</a:t>
            </a:r>
          </a:p>
          <a:p>
            <a:pPr marL="285750" indent="-285750">
              <a:buFont typeface="Arial" panose="020B0604020202020204" pitchFamily="34" charset="0"/>
              <a:buChar char="•"/>
            </a:pPr>
            <a:r>
              <a:rPr lang="en-US" b="1" dirty="0">
                <a:latin typeface="Spectral"/>
              </a:rPr>
              <a:t>Maintain</a:t>
            </a:r>
            <a:r>
              <a:rPr lang="en-US" dirty="0">
                <a:latin typeface="Spectral"/>
              </a:rPr>
              <a:t> your systems more easily, taking servers offline without impacting the entire application.</a:t>
            </a:r>
          </a:p>
        </p:txBody>
      </p:sp>
      <p:sp>
        <p:nvSpPr>
          <p:cNvPr id="5" name="Title 4">
            <a:extLst>
              <a:ext uri="{FF2B5EF4-FFF2-40B4-BE49-F238E27FC236}">
                <a16:creationId xmlns:a16="http://schemas.microsoft.com/office/drawing/2014/main" id="{E455DB3F-F0F5-4EE4-27C9-AF885E39EC47}"/>
              </a:ext>
            </a:extLst>
          </p:cNvPr>
          <p:cNvSpPr>
            <a:spLocks noGrp="1"/>
          </p:cNvSpPr>
          <p:nvPr>
            <p:ph type="title"/>
          </p:nvPr>
        </p:nvSpPr>
        <p:spPr>
          <a:xfrm>
            <a:off x="536733" y="100863"/>
            <a:ext cx="10657436" cy="913126"/>
          </a:xfrm>
        </p:spPr>
        <p:txBody>
          <a:bodyPr/>
          <a:lstStyle/>
          <a:p>
            <a:r>
              <a:rPr lang="en-IN" dirty="0"/>
              <a:t>Example Use Cases</a:t>
            </a:r>
          </a:p>
        </p:txBody>
      </p:sp>
      <p:sp>
        <p:nvSpPr>
          <p:cNvPr id="6" name="Freeform: Shape 5">
            <a:extLst>
              <a:ext uri="{FF2B5EF4-FFF2-40B4-BE49-F238E27FC236}">
                <a16:creationId xmlns:a16="http://schemas.microsoft.com/office/drawing/2014/main" id="{22A0F7F5-4A6D-983F-9FCF-81BAB7440798}"/>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1171050673"/>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2721</TotalTime>
  <Words>945</Words>
  <Application>Microsoft Office PowerPoint</Application>
  <PresentationFormat>Widescreen</PresentationFormat>
  <Paragraphs>85</Paragraphs>
  <Slides>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等线</vt:lpstr>
      <vt:lpstr>Abadi</vt:lpstr>
      <vt:lpstr>Arial</vt:lpstr>
      <vt:lpstr>Calibri</vt:lpstr>
      <vt:lpstr>Posterama Text Black</vt:lpstr>
      <vt:lpstr>Posterama Text SemiBold</vt:lpstr>
      <vt:lpstr>Spectral</vt:lpstr>
      <vt:lpstr>Wingdings</vt:lpstr>
      <vt:lpstr>Office 主题​​</vt:lpstr>
      <vt:lpstr>What are Load Balancers?</vt:lpstr>
      <vt:lpstr>Why Do We Need a Load Balancer?</vt:lpstr>
      <vt:lpstr>Types of Load Balancers</vt:lpstr>
      <vt:lpstr>How Load Balancing Works</vt:lpstr>
      <vt:lpstr>Key Features and Considerations</vt:lpstr>
      <vt:lpstr>Example Use Cases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218</cp:revision>
  <dcterms:created xsi:type="dcterms:W3CDTF">2024-08-09T17:51:35Z</dcterms:created>
  <dcterms:modified xsi:type="dcterms:W3CDTF">2025-07-11T13:53:37Z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